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7"/>
  </p:notesMasterIdLst>
  <p:handoutMasterIdLst>
    <p:handoutMasterId r:id="rId28"/>
  </p:handoutMasterIdLst>
  <p:sldIdLst>
    <p:sldId id="265" r:id="rId2"/>
    <p:sldId id="266" r:id="rId3"/>
    <p:sldId id="256" r:id="rId4"/>
    <p:sldId id="257" r:id="rId5"/>
    <p:sldId id="267" r:id="rId6"/>
    <p:sldId id="258" r:id="rId7"/>
    <p:sldId id="269" r:id="rId8"/>
    <p:sldId id="268" r:id="rId9"/>
    <p:sldId id="279" r:id="rId10"/>
    <p:sldId id="275" r:id="rId11"/>
    <p:sldId id="270" r:id="rId12"/>
    <p:sldId id="276" r:id="rId13"/>
    <p:sldId id="277" r:id="rId14"/>
    <p:sldId id="278" r:id="rId15"/>
    <p:sldId id="271" r:id="rId16"/>
    <p:sldId id="280" r:id="rId17"/>
    <p:sldId id="272" r:id="rId18"/>
    <p:sldId id="273" r:id="rId19"/>
    <p:sldId id="274" r:id="rId20"/>
    <p:sldId id="260" r:id="rId21"/>
    <p:sldId id="264" r:id="rId22"/>
    <p:sldId id="263" r:id="rId23"/>
    <p:sldId id="261" r:id="rId24"/>
    <p:sldId id="259" r:id="rId25"/>
    <p:sldId id="262" r:id="rId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03" autoAdjust="0"/>
  </p:normalViewPr>
  <p:slideViewPr>
    <p:cSldViewPr snapToGrid="0">
      <p:cViewPr varScale="1">
        <p:scale>
          <a:sx n="63" d="100"/>
          <a:sy n="63" d="100"/>
        </p:scale>
        <p:origin x="10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08/01/2023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08/01/2023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35360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3368213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53857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49651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8,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8,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8,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8,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8,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8,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8,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8,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8,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8,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8,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8,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76999"/>
          </a:xfrm>
          <a:prstGeom prst="rect">
            <a:avLst/>
          </a:prstGeom>
          <a:noFill/>
        </p:spPr>
        <p:txBody>
          <a:bodyPr wrap="square" rtlCol="0">
            <a:spAutoFit/>
          </a:bodyPr>
          <a:lstStyle/>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4524315"/>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r>
              <a:rPr lang="en-US" strike="sngStrike">
                <a:latin typeface="CMU Concrete" panose="02000603000000000000" pitchFamily="2" charset="0"/>
                <a:ea typeface="CMU Concrete" panose="02000603000000000000" pitchFamily="2" charset="0"/>
                <a:cs typeface="CMU Concrete" panose="02000603000000000000" pitchFamily="2" charset="0"/>
              </a:rPr>
              <a:t>This allows the network to make use of the input information directly, reducing the number of computations required.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 </a:t>
            </a:r>
            <a:r>
              <a:rPr lang="en-US" strike="sngStrike">
                <a:latin typeface="CMU Concrete" panose="02000603000000000000" pitchFamily="2" charset="0"/>
                <a:ea typeface="CMU Concrete" panose="02000603000000000000" pitchFamily="2" charset="0"/>
                <a:cs typeface="CMU Concrete" panose="02000603000000000000" pitchFamily="2" charset="0"/>
              </a:rPr>
              <a:t>This helps to reduce the number of parameters in the network and make it more efficient.</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276999"/>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DE022-A1C3-D3EE-4EB5-61E77AD529BF}"/>
              </a:ext>
            </a:extLst>
          </p:cNvPr>
          <p:cNvSpPr>
            <a:spLocks noGrp="1"/>
          </p:cNvSpPr>
          <p:nvPr>
            <p:ph type="title"/>
          </p:nvPr>
        </p:nvSpPr>
        <p:spPr/>
        <p:txBody>
          <a:bodyPr/>
          <a:lstStyle/>
          <a:p>
            <a:r>
              <a:rPr lang="it-IT"/>
              <a:t>continuare prossima slide</a:t>
            </a:r>
          </a:p>
        </p:txBody>
      </p:sp>
    </p:spTree>
    <p:extLst>
      <p:ext uri="{BB962C8B-B14F-4D97-AF65-F5344CB8AC3E}">
        <p14:creationId xmlns:p14="http://schemas.microsoft.com/office/powerpoint/2010/main" val="95680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3693319"/>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a:t>
            </a:r>
            <a:r>
              <a:rPr lang="en-US" strike="sngStrike">
                <a:latin typeface="CMU Concrete" panose="02000603000000000000" pitchFamily="2" charset="0"/>
                <a:ea typeface="CMU Concrete" panose="02000603000000000000" pitchFamily="2" charset="0"/>
                <a:cs typeface="CMU Concrete" panose="02000603000000000000" pitchFamily="2" charset="0"/>
              </a:rPr>
              <a:t>in only 20 epochs reaching </a:t>
            </a:r>
            <a:r>
              <a:rPr lang="en-US" b="1" strike="sngStrike">
                <a:latin typeface="CMU Concrete" panose="02000603000000000000" pitchFamily="2" charset="0"/>
                <a:ea typeface="CMU Concrete" panose="02000603000000000000" pitchFamily="2" charset="0"/>
                <a:cs typeface="CMU Concrete" panose="02000603000000000000" pitchFamily="2" charset="0"/>
              </a:rPr>
              <a:t>over 92%</a:t>
            </a:r>
            <a:r>
              <a:rPr lang="en-US" strike="sngStrike">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p:txBody>
      </p:sp>
      <p:sp>
        <p:nvSpPr>
          <p:cNvPr id="6" name="CasellaDiTesto 5">
            <a:extLst>
              <a:ext uri="{FF2B5EF4-FFF2-40B4-BE49-F238E27FC236}">
                <a16:creationId xmlns:a16="http://schemas.microsoft.com/office/drawing/2014/main" id="{35A565B1-ECAC-B7C6-9417-6B455D76E0CB}"/>
              </a:ext>
            </a:extLst>
          </p:cNvPr>
          <p:cNvSpPr txBox="1"/>
          <p:nvPr/>
        </p:nvSpPr>
        <p:spPr>
          <a:xfrm>
            <a:off x="6866476" y="5657671"/>
            <a:ext cx="4323806" cy="1200329"/>
          </a:xfrm>
          <a:prstGeom prst="rect">
            <a:avLst/>
          </a:prstGeom>
          <a:noFill/>
        </p:spPr>
        <p:txBody>
          <a:bodyPr wrap="square" rtlCol="0">
            <a:spAutoFit/>
          </a:bodyPr>
          <a:lstStyle/>
          <a:p>
            <a:r>
              <a:rPr lang="it-IT">
                <a:solidFill>
                  <a:srgbClr val="FF0000"/>
                </a:solidFill>
              </a:rPr>
              <a:t>metti immagine con valori accuracy nel training e poi nell’inference il dataset finale con le classi in comparazione e il valore della percentuale di accuracy</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8266999" y="1857152"/>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MobileNetV2</a:t>
            </a: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8530433" y="4990949"/>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8530433" y="3287145"/>
            <a:ext cx="1044641"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VGG16</a:t>
            </a:r>
          </a:p>
        </p:txBody>
      </p:sp>
    </p:spTree>
    <p:extLst>
      <p:ext uri="{BB962C8B-B14F-4D97-AF65-F5344CB8AC3E}">
        <p14:creationId xmlns:p14="http://schemas.microsoft.com/office/powerpoint/2010/main" val="17534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6" name="CasellaDiTesto 5">
            <a:extLst>
              <a:ext uri="{FF2B5EF4-FFF2-40B4-BE49-F238E27FC236}">
                <a16:creationId xmlns:a16="http://schemas.microsoft.com/office/drawing/2014/main" id="{35A565B1-ECAC-B7C6-9417-6B455D76E0CB}"/>
              </a:ext>
            </a:extLst>
          </p:cNvPr>
          <p:cNvSpPr txBox="1"/>
          <p:nvPr/>
        </p:nvSpPr>
        <p:spPr>
          <a:xfrm>
            <a:off x="5275217" y="5569478"/>
            <a:ext cx="4323806" cy="1200329"/>
          </a:xfrm>
          <a:prstGeom prst="rect">
            <a:avLst/>
          </a:prstGeom>
          <a:noFill/>
        </p:spPr>
        <p:txBody>
          <a:bodyPr wrap="square" rtlCol="0">
            <a:spAutoFit/>
          </a:bodyPr>
          <a:lstStyle/>
          <a:p>
            <a:r>
              <a:rPr lang="it-IT">
                <a:solidFill>
                  <a:srgbClr val="FF0000"/>
                </a:solidFill>
              </a:rPr>
              <a:t>metti immagine con valori accuracy nel training e poi nell’inference il dataset finale con le classi in comparazione e il valore della percentuale di accuracy</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301067" y="2117568"/>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MobileNetV2</a:t>
            </a:r>
          </a:p>
        </p:txBody>
      </p:sp>
      <p:pic>
        <p:nvPicPr>
          <p:cNvPr id="4098" name="Picture 2">
            <a:extLst>
              <a:ext uri="{FF2B5EF4-FFF2-40B4-BE49-F238E27FC236}">
                <a16:creationId xmlns:a16="http://schemas.microsoft.com/office/drawing/2014/main" id="{48888244-B915-0735-99F5-3462DDC66A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258" y="1621435"/>
            <a:ext cx="846772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554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578F75D-4A66-62EC-BECF-19067C1EF2B5}"/>
              </a:ext>
            </a:extLst>
          </p:cNvPr>
          <p:cNvSpPr txBox="1"/>
          <p:nvPr/>
        </p:nvSpPr>
        <p:spPr>
          <a:xfrm>
            <a:off x="146347" y="1860211"/>
            <a:ext cx="5355293"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FF0000"/>
                </a:solidFill>
                <a:latin typeface="CMU Concrete" panose="02000603000000000000" pitchFamily="2" charset="0"/>
                <a:ea typeface="CMU Concrete" panose="02000603000000000000" pitchFamily="2" charset="0"/>
                <a:cs typeface="CMU Concrete" panose="02000603000000000000" pitchFamily="2" charset="0"/>
              </a:rPr>
              <a:t>The results from the accuracy measures are very good, but on the inference data the model performs really poor</a:t>
            </a:r>
            <a:endParaRPr lang="it-IT">
              <a:solidFill>
                <a:srgbClr val="FF0000"/>
              </a:solidFill>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10781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3666434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215383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6. 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563231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7D6E496B-9B7E-5E7C-13DF-277C56735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614" y="1615434"/>
            <a:ext cx="6707870" cy="478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230832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TotalTime>
  <Words>2452</Words>
  <Application>Microsoft Office PowerPoint</Application>
  <PresentationFormat>Widescreen</PresentationFormat>
  <Paragraphs>177</Paragraphs>
  <Slides>25</Slides>
  <Notes>13</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25</vt:i4>
      </vt:variant>
    </vt:vector>
  </HeadingPairs>
  <TitlesOfParts>
    <vt:vector size="32" baseType="lpstr">
      <vt:lpstr>Arial</vt:lpstr>
      <vt:lpstr>Bembo</vt:lpstr>
      <vt:lpstr>Calibri</vt:lpstr>
      <vt:lpstr>CMU Concrete</vt:lpstr>
      <vt:lpstr>Open Sans</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continuare prossima slide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38</cp:revision>
  <dcterms:created xsi:type="dcterms:W3CDTF">2022-11-04T20:27:10Z</dcterms:created>
  <dcterms:modified xsi:type="dcterms:W3CDTF">2023-01-08T19:41:33Z</dcterms:modified>
</cp:coreProperties>
</file>